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7"/>
  </p:notesMasterIdLst>
  <p:sldIdLst>
    <p:sldId id="2147376485" r:id="rId3"/>
    <p:sldId id="2147376486" r:id="rId4"/>
    <p:sldId id="2147473856" r:id="rId5"/>
    <p:sldId id="21474737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5618F-45BF-4C6E-8C05-D9DCD39F82D0}" v="21" dt="2024-09-10T22:32:11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6383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39E92-4A37-DC46-98EF-A5C95EE24D6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67011-FFD6-9A4E-B694-B2867F43C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 September 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Slide Image Placeholder 50">
            <a:extLst>
              <a:ext uri="{FF2B5EF4-FFF2-40B4-BE49-F238E27FC236}">
                <a16:creationId xmlns:a16="http://schemas.microsoft.com/office/drawing/2014/main" id="{DCE3710F-2356-44F5-A47E-3DFCE8CD4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</p:spTree>
    <p:extLst>
      <p:ext uri="{BB962C8B-B14F-4D97-AF65-F5344CB8AC3E}">
        <p14:creationId xmlns:p14="http://schemas.microsoft.com/office/powerpoint/2010/main" val="391078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Fonds d’intervention en cas d’épidémie de l’Initiative contre la rougeole et la rubéole : Procédures opérationnelles normalisées pour le soutien à la riposte à l’épidémie de rougeole</a:t>
            </a:r>
          </a:p>
          <a:p>
            <a:endParaRPr lang="fr-FR" dirty="0"/>
          </a:p>
          <a:p>
            <a:r>
              <a:rPr lang="fr-FR" dirty="0"/>
              <a:t>No </a:t>
            </a:r>
            <a:r>
              <a:rPr lang="fr-FR" dirty="0" err="1"/>
              <a:t>recent</a:t>
            </a:r>
            <a:r>
              <a:rPr lang="fr-FR" dirty="0"/>
              <a:t> applications </a:t>
            </a:r>
            <a:r>
              <a:rPr lang="fr-FR" dirty="0" err="1"/>
              <a:t>from</a:t>
            </a:r>
            <a:r>
              <a:rPr lang="fr-FR" dirty="0"/>
              <a:t> IST CA </a:t>
            </a:r>
            <a:r>
              <a:rPr lang="fr-FR" dirty="0" err="1"/>
              <a:t>besides</a:t>
            </a:r>
            <a:r>
              <a:rPr lang="fr-FR" dirty="0"/>
              <a:t> Burundi, DRC 2020</a:t>
            </a:r>
          </a:p>
          <a:p>
            <a:endParaRPr lang="fr-FR" dirty="0"/>
          </a:p>
          <a:p>
            <a:r>
              <a:rPr lang="fr-FR" dirty="0"/>
              <a:t>2024 all countries: 1 Pakistan 2 Burundi (April) 3 </a:t>
            </a:r>
            <a:r>
              <a:rPr lang="fr-FR" dirty="0" err="1"/>
              <a:t>Kirgistan</a:t>
            </a:r>
            <a:r>
              <a:rPr lang="fr-FR" dirty="0"/>
              <a:t> 4 </a:t>
            </a:r>
            <a:r>
              <a:rPr lang="fr-FR" dirty="0" err="1"/>
              <a:t>Ethiopia</a:t>
            </a:r>
            <a:r>
              <a:rPr lang="fr-FR" dirty="0"/>
              <a:t> (May) 5 South </a:t>
            </a:r>
            <a:r>
              <a:rPr lang="fr-FR" dirty="0" err="1"/>
              <a:t>Sudan</a:t>
            </a:r>
            <a:r>
              <a:rPr lang="fr-FR" dirty="0"/>
              <a:t> (July)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67011-FFD6-9A4E-B694-B2867F43C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67011-FFD6-9A4E-B694-B2867F43C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5.emf"/><Relationship Id="rId5" Type="http://schemas.openxmlformats.org/officeDocument/2006/relationships/tags" Target="../tags/tag8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2.wmf"/><Relationship Id="rId4" Type="http://schemas.openxmlformats.org/officeDocument/2006/relationships/tags" Target="../tags/tag101.xml"/><Relationship Id="rId9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106.xml"/><Relationship Id="rId7" Type="http://schemas.openxmlformats.org/officeDocument/2006/relationships/image" Target="../media/image3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1.emf"/><Relationship Id="rId4" Type="http://schemas.openxmlformats.org/officeDocument/2006/relationships/tags" Target="../tags/tag29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3.emf"/><Relationship Id="rId4" Type="http://schemas.openxmlformats.org/officeDocument/2006/relationships/tags" Target="../tags/tag54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.emf"/><Relationship Id="rId5" Type="http://schemas.openxmlformats.org/officeDocument/2006/relationships/tags" Target="../tags/tag6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1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.emf"/><Relationship Id="rId5" Type="http://schemas.openxmlformats.org/officeDocument/2006/relationships/tags" Target="../tags/tag7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.emf"/><Relationship Id="rId5" Type="http://schemas.openxmlformats.org/officeDocument/2006/relationships/tags" Target="../tags/tag7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3889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232603" y="389294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232603" y="2504717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232603" y="1706563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618C277-228A-440C-8255-6AD42DEE4F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12" y="4961255"/>
            <a:ext cx="443071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5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4003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07984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06EBBD40-A17E-4AC4-AFFE-B9D052D0A76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FAE829D-7032-46BB-87B6-966882B3DF79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1536E2-4B01-4839-B61A-8A966ECC9B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23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07984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41F968F9-C4C2-4AB2-822B-CC6DE7FE42F9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FB98F14-45AF-4ABC-91B1-04945664C0F6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72860-ED40-4421-B2CF-9088C45439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8635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>
            <a:extLst>
              <a:ext uri="{FF2B5EF4-FFF2-40B4-BE49-F238E27FC236}">
                <a16:creationId xmlns:a16="http://schemas.microsoft.com/office/drawing/2014/main" id="{048DC7AE-6179-4351-8133-68A84862E8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634" y="6450014"/>
            <a:ext cx="12198633" cy="4247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DD253AE5-E290-44AD-9CEC-ECB61DD0B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7313" y="6485868"/>
            <a:ext cx="1198428" cy="366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27D12-7E63-41D1-9643-08F6F9062D6B}"/>
              </a:ext>
            </a:extLst>
          </p:cNvPr>
          <p:cNvCxnSpPr/>
          <p:nvPr userDrawn="1"/>
        </p:nvCxnSpPr>
        <p:spPr>
          <a:xfrm>
            <a:off x="-7620" y="1234438"/>
            <a:ext cx="12206254" cy="0"/>
          </a:xfrm>
          <a:prstGeom prst="line">
            <a:avLst/>
          </a:prstGeom>
          <a:ln w="28575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406524B5-4739-4D58-93CF-EA76FB90DB7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B0B0C20-1442-4607-8B15-90F8BDB2DAB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0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387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>
            <a:extLst>
              <a:ext uri="{FF2B5EF4-FFF2-40B4-BE49-F238E27FC236}">
                <a16:creationId xmlns:a16="http://schemas.microsoft.com/office/drawing/2014/main" id="{989E37D3-247E-4B73-A726-336EFE5F05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634" y="6450014"/>
            <a:ext cx="12198633" cy="4247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B4EAA56-1D2C-453A-A498-5120FB26F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7313" y="6485868"/>
            <a:ext cx="1198428" cy="366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207D841-96AD-4CCA-85BE-245C7048655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8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6163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974B0-473E-4554-A92F-9807F1E87F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425" y="2838450"/>
            <a:ext cx="3867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9"/>
            <a:ext cx="5081283" cy="810030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1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463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BAC0-B6CA-4528-9B2C-76DDC15B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6AA6-F6E6-49AC-AAF6-21D89909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6469F-BCDF-43D7-B9DE-031C0BF2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127F-C197-43B9-942D-A4764A2F5FB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F685D-624D-41EF-8535-35A0D4EC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ED613-F1C5-46EB-B554-5DED7C7C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B00D-0815-4D7B-A9CB-28FFAF192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03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03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4960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9267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07984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A1961CE-39CC-478C-A1C6-073AF8EFFE2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929944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420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38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27598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509640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274273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49033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4296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MR Progress on Priorities June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103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MR Progress on Priorities June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268021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MR Progress on Priorities June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1967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9382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795A65A-ECB4-41D2-AECE-3DFFDD1A978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65B78AD-41BF-4D8D-B0CA-88B61C58E4CB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09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387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900752"/>
            <a:ext cx="11232001" cy="513644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MR Progress on Priorities June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118753"/>
            <a:ext cx="8160000" cy="46313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736268"/>
            <a:ext cx="12192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49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E103-40DB-4F17-A86A-EDACD76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9D5AA-0AF1-4037-8B60-2A74E0E48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DFE6E-011A-47F5-9F2C-E095D9F1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24F05-31E1-492D-803A-A8DAAA7C3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41150-4574-403E-9B8D-5E164163C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FDF1D-C8E5-48E6-AB7A-79AE47E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3EEBE-BB21-4327-9B15-30DF2772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 Progress on Priorities June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A0506-0CD9-4FDB-A2E0-D11118E8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875-2E3E-48C6-B56A-D21E5AC18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0" y="152400"/>
            <a:ext cx="7112000" cy="838200"/>
          </a:xfrm>
        </p:spPr>
        <p:txBody>
          <a:bodyPr>
            <a:norm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MR Progress on Priorities June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7E4929-6676-4E33-9258-CADBEA89F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1B0A-4954-4DB2-836A-820AFBBF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12CC-582C-494F-B876-36A81626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2A3FC-7BD5-44B3-BA9C-C8C9D6BE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2FE8-8804-4C4F-B1C5-8D2719D8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MR Progress on Priorities June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43D0-E007-44F1-BCBD-C9625575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70FC-6642-4F00-B234-D75A1E535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9"/>
            <a:ext cx="5081283" cy="810030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1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325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351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1DD2402-7872-41CE-AAEE-97D58A49507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C708245-A552-4F82-A1F8-0B46ABE4F7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9104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C8A9B47-C2D6-4DC4-B29C-FAC1FF1CBED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BA1D45B6-AA15-4E8B-84F7-2E4EF19F4FA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398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E52CCDF1-1350-4EAA-9712-798FCBA9B4C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9D6BE92-4DEC-4F9C-B801-070713401B6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0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7409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08BA682D-67AF-4BF6-B15A-4C2E92FD465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9E2D09F-7A64-4B40-9FC4-581BD64C8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7F312-2E8A-4D47-9ED7-403DBEE295C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6183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4384AA-70CC-4A36-8980-C20EE09BA3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5CDBC406-D86A-4232-A1BC-A0C487B812F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051055C4-1B6E-47DB-AD17-B27782D546F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9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04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07984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9351DA85-660E-4005-BC31-09B1137FAB3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93667" y="660083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C606DD3-51C3-46A7-A120-0F9889B7510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4736" y="6593139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A4B8B1-950D-4BE9-B434-85CA73AE548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544" y="6488394"/>
            <a:ext cx="1181966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26" Type="http://schemas.openxmlformats.org/officeDocument/2006/relationships/tags" Target="../tags/tag9.xml"/><Relationship Id="rId39" Type="http://schemas.openxmlformats.org/officeDocument/2006/relationships/image" Target="../media/image1.emf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40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492084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12">
            <a:extLst>
              <a:ext uri="{FF2B5EF4-FFF2-40B4-BE49-F238E27FC236}">
                <a16:creationId xmlns:a16="http://schemas.microsoft.com/office/drawing/2014/main" id="{995DEE4D-DE68-4D88-892E-A824D28BA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634" y="6450014"/>
            <a:ext cx="12198633" cy="4247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2" name="Picture 17">
            <a:extLst>
              <a:ext uri="{FF2B5EF4-FFF2-40B4-BE49-F238E27FC236}">
                <a16:creationId xmlns:a16="http://schemas.microsoft.com/office/drawing/2014/main" id="{21E2EAA5-B57A-4298-86E2-F46FEDB28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7313" y="6485868"/>
            <a:ext cx="1198428" cy="366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5023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3" name="LegendLines" hidden="1">
            <a:extLst>
              <a:ext uri="{FF2B5EF4-FFF2-40B4-BE49-F238E27FC236}">
                <a16:creationId xmlns:a16="http://schemas.microsoft.com/office/drawing/2014/main" id="{824664CA-9CBA-4BC2-AEEE-EB680CBAC85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54" name="Legend1">
              <a:extLst>
                <a:ext uri="{FF2B5EF4-FFF2-40B4-BE49-F238E27FC236}">
                  <a16:creationId xmlns:a16="http://schemas.microsoft.com/office/drawing/2014/main" id="{50866770-7E78-4B98-AE5C-FC36613ACEE3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2">
              <a:extLst>
                <a:ext uri="{FF2B5EF4-FFF2-40B4-BE49-F238E27FC236}">
                  <a16:creationId xmlns:a16="http://schemas.microsoft.com/office/drawing/2014/main" id="{60800198-ACA8-4569-B19F-EDC2AA39573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6" name="Legend3">
              <a:extLst>
                <a:ext uri="{FF2B5EF4-FFF2-40B4-BE49-F238E27FC236}">
                  <a16:creationId xmlns:a16="http://schemas.microsoft.com/office/drawing/2014/main" id="{1AD78493-2F46-4D78-B490-9CB3A59F0F2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7" name="LineLegend3">
              <a:extLst>
                <a:ext uri="{FF2B5EF4-FFF2-40B4-BE49-F238E27FC236}">
                  <a16:creationId xmlns:a16="http://schemas.microsoft.com/office/drawing/2014/main" id="{D78428E7-1031-4525-958D-2AEC82E576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58" name="LineLegend2">
              <a:extLst>
                <a:ext uri="{FF2B5EF4-FFF2-40B4-BE49-F238E27FC236}">
                  <a16:creationId xmlns:a16="http://schemas.microsoft.com/office/drawing/2014/main" id="{32960FFE-A946-4DC5-A896-73EC6891F6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59" name="LineLegend1">
              <a:extLst>
                <a:ext uri="{FF2B5EF4-FFF2-40B4-BE49-F238E27FC236}">
                  <a16:creationId xmlns:a16="http://schemas.microsoft.com/office/drawing/2014/main" id="{2D89AC4B-3F7B-414E-BBC9-753E2DCD02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60" name="LegendMoons" hidden="1">
            <a:extLst>
              <a:ext uri="{FF2B5EF4-FFF2-40B4-BE49-F238E27FC236}">
                <a16:creationId xmlns:a16="http://schemas.microsoft.com/office/drawing/2014/main" id="{1C2C0F83-8077-434A-80BF-DC74551C0FEE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61" name="Legend1">
              <a:extLst>
                <a:ext uri="{FF2B5EF4-FFF2-40B4-BE49-F238E27FC236}">
                  <a16:creationId xmlns:a16="http://schemas.microsoft.com/office/drawing/2014/main" id="{60EC90F2-C3D6-4A1E-A522-2B0084B9AE3B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2" name="Legend2">
              <a:extLst>
                <a:ext uri="{FF2B5EF4-FFF2-40B4-BE49-F238E27FC236}">
                  <a16:creationId xmlns:a16="http://schemas.microsoft.com/office/drawing/2014/main" id="{608623A6-B3C2-40FD-9974-313B9899F29B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3" name="Legend3">
              <a:extLst>
                <a:ext uri="{FF2B5EF4-FFF2-40B4-BE49-F238E27FC236}">
                  <a16:creationId xmlns:a16="http://schemas.microsoft.com/office/drawing/2014/main" id="{079CB4EB-D6E1-4D96-95B5-5BA83C6B2D1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4" name="Legend4">
              <a:extLst>
                <a:ext uri="{FF2B5EF4-FFF2-40B4-BE49-F238E27FC236}">
                  <a16:creationId xmlns:a16="http://schemas.microsoft.com/office/drawing/2014/main" id="{2D239807-0A7B-4680-A18C-E70D41EBB90E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5" name="Legend5">
              <a:extLst>
                <a:ext uri="{FF2B5EF4-FFF2-40B4-BE49-F238E27FC236}">
                  <a16:creationId xmlns:a16="http://schemas.microsoft.com/office/drawing/2014/main" id="{31B15AEC-CBEB-4DC7-8CBE-55C046CC45A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166" name="MoonLegend1">
              <a:extLst>
                <a:ext uri="{FF2B5EF4-FFF2-40B4-BE49-F238E27FC236}">
                  <a16:creationId xmlns:a16="http://schemas.microsoft.com/office/drawing/2014/main" id="{AE632BB1-F875-4D92-8B2F-237708A0CA6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7BB0302-2398-47BF-BAA0-1F7D6CFFC74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1EC76811-ECA2-4449-B4B1-696BEA5678D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67" name="MoonLegend2">
              <a:extLst>
                <a:ext uri="{FF2B5EF4-FFF2-40B4-BE49-F238E27FC236}">
                  <a16:creationId xmlns:a16="http://schemas.microsoft.com/office/drawing/2014/main" id="{B3BB233A-1F5C-412E-96A0-C1B1668CF84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77312EB-258E-4A3B-AF67-2E3390F5E0F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Arc 188">
                <a:extLst>
                  <a:ext uri="{FF2B5EF4-FFF2-40B4-BE49-F238E27FC236}">
                    <a16:creationId xmlns:a16="http://schemas.microsoft.com/office/drawing/2014/main" id="{AE4A3AA3-1575-43DC-A2FC-75F17D4920A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68" name="MoonLegend3">
              <a:extLst>
                <a:ext uri="{FF2B5EF4-FFF2-40B4-BE49-F238E27FC236}">
                  <a16:creationId xmlns:a16="http://schemas.microsoft.com/office/drawing/2014/main" id="{245259AB-784C-44BE-BC51-53B81C3C6047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63530634-CB58-4B0E-8669-BD58DE6E7C8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id="{570FB72B-45DC-46A5-BB9A-8BDC5E58FAC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79" name="MoonLegend4">
              <a:extLst>
                <a:ext uri="{FF2B5EF4-FFF2-40B4-BE49-F238E27FC236}">
                  <a16:creationId xmlns:a16="http://schemas.microsoft.com/office/drawing/2014/main" id="{FBF435B8-807F-4D16-841C-6025441A19CE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8DCCA69E-B122-4D78-8DCB-61D80D85E58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Arc 183">
                <a:extLst>
                  <a:ext uri="{FF2B5EF4-FFF2-40B4-BE49-F238E27FC236}">
                    <a16:creationId xmlns:a16="http://schemas.microsoft.com/office/drawing/2014/main" id="{EBD6A758-DCE6-4ECA-8A27-B8158F3FA9C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80" name="MoonLegend5">
              <a:extLst>
                <a:ext uri="{FF2B5EF4-FFF2-40B4-BE49-F238E27FC236}">
                  <a16:creationId xmlns:a16="http://schemas.microsoft.com/office/drawing/2014/main" id="{5495CBB2-1285-426E-A323-C51AA6A7256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CD67488-479D-480B-BA77-F62D0CD5292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6DE8F7C9-C68D-4169-8A18-D9ECEB28889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192" name="LegendBoxes" hidden="1">
            <a:extLst>
              <a:ext uri="{FF2B5EF4-FFF2-40B4-BE49-F238E27FC236}">
                <a16:creationId xmlns:a16="http://schemas.microsoft.com/office/drawing/2014/main" id="{B155AAC0-1705-4D70-B770-11BF11451495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193" name="RectangleLegend1">
              <a:extLst>
                <a:ext uri="{FF2B5EF4-FFF2-40B4-BE49-F238E27FC236}">
                  <a16:creationId xmlns:a16="http://schemas.microsoft.com/office/drawing/2014/main" id="{86FC8069-537A-4597-9DA1-F1C857D7B76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4" name="RectangleLegend2">
              <a:extLst>
                <a:ext uri="{FF2B5EF4-FFF2-40B4-BE49-F238E27FC236}">
                  <a16:creationId xmlns:a16="http://schemas.microsoft.com/office/drawing/2014/main" id="{2502BF71-FDE8-4313-A13C-3FD87E6904DA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5" name="RectangleLegend3">
              <a:extLst>
                <a:ext uri="{FF2B5EF4-FFF2-40B4-BE49-F238E27FC236}">
                  <a16:creationId xmlns:a16="http://schemas.microsoft.com/office/drawing/2014/main" id="{AAAC8C7F-D65F-4555-A58C-AE9E3B6D701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6" name="RectangleLegend4">
              <a:extLst>
                <a:ext uri="{FF2B5EF4-FFF2-40B4-BE49-F238E27FC236}">
                  <a16:creationId xmlns:a16="http://schemas.microsoft.com/office/drawing/2014/main" id="{A3594C7D-CFDB-4980-848D-11EA3BFC98E8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7" name="RectangleLegend5">
              <a:extLst>
                <a:ext uri="{FF2B5EF4-FFF2-40B4-BE49-F238E27FC236}">
                  <a16:creationId xmlns:a16="http://schemas.microsoft.com/office/drawing/2014/main" id="{27D659C1-FA2F-4455-88B1-C3AAAC688F1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7" name="Legend1">
              <a:extLst>
                <a:ext uri="{FF2B5EF4-FFF2-40B4-BE49-F238E27FC236}">
                  <a16:creationId xmlns:a16="http://schemas.microsoft.com/office/drawing/2014/main" id="{DD68C5FB-28D3-4635-BB70-CDC92FE3C38A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8" name="Legend2">
              <a:extLst>
                <a:ext uri="{FF2B5EF4-FFF2-40B4-BE49-F238E27FC236}">
                  <a16:creationId xmlns:a16="http://schemas.microsoft.com/office/drawing/2014/main" id="{0F1454F8-83B7-4593-9440-E5FFBC024CAB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9" name="Legend3">
              <a:extLst>
                <a:ext uri="{FF2B5EF4-FFF2-40B4-BE49-F238E27FC236}">
                  <a16:creationId xmlns:a16="http://schemas.microsoft.com/office/drawing/2014/main" id="{939A538E-F8F2-4DC4-AB07-DB4B55953C03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30" name="Legend4">
              <a:extLst>
                <a:ext uri="{FF2B5EF4-FFF2-40B4-BE49-F238E27FC236}">
                  <a16:creationId xmlns:a16="http://schemas.microsoft.com/office/drawing/2014/main" id="{8D10687F-B099-467B-8A36-F9E9168AE45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31" name="Legend5">
              <a:extLst>
                <a:ext uri="{FF2B5EF4-FFF2-40B4-BE49-F238E27FC236}">
                  <a16:creationId xmlns:a16="http://schemas.microsoft.com/office/drawing/2014/main" id="{B548876E-830B-4B02-86BE-66E2E18A68BF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6FFE83-1A24-49A9-A905-1B582A31325C}"/>
              </a:ext>
            </a:extLst>
          </p:cNvPr>
          <p:cNvCxnSpPr/>
          <p:nvPr userDrawn="1"/>
        </p:nvCxnSpPr>
        <p:spPr>
          <a:xfrm>
            <a:off x="-7620" y="960118"/>
            <a:ext cx="12206254" cy="0"/>
          </a:xfrm>
          <a:prstGeom prst="line">
            <a:avLst/>
          </a:prstGeom>
          <a:ln w="28575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7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MR Progress on Priorities June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735601" y="379578"/>
            <a:ext cx="1976400" cy="69480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1536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8.png"/><Relationship Id="rId5" Type="http://schemas.openxmlformats.org/officeDocument/2006/relationships/tags" Target="../tags/tag114.xml"/><Relationship Id="rId10" Type="http://schemas.openxmlformats.org/officeDocument/2006/relationships/image" Target="../media/image3.emf"/><Relationship Id="rId4" Type="http://schemas.openxmlformats.org/officeDocument/2006/relationships/tags" Target="../tags/tag113.xml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B0E17E90-3C4E-4F37-9FA4-FC779C2508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B0E17E90-3C4E-4F37-9FA4-FC779C250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 hidden="1">
            <a:extLst>
              <a:ext uri="{FF2B5EF4-FFF2-40B4-BE49-F238E27FC236}">
                <a16:creationId xmlns:a16="http://schemas.microsoft.com/office/drawing/2014/main" id="{B1034635-C7C6-4E85-B32C-238B014536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EB9340E2-D95A-4545-81E1-3AD07AB3A0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Subtitle" hidden="1">
            <a:extLst>
              <a:ext uri="{FF2B5EF4-FFF2-40B4-BE49-F238E27FC236}">
                <a16:creationId xmlns:a16="http://schemas.microsoft.com/office/drawing/2014/main" id="{9258D961-A68E-446F-BC5C-157F94FFE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232603" y="2504717"/>
            <a:ext cx="9726795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06FD97B-691F-4513-92F7-37A1FAC29B8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05483" y="1511884"/>
            <a:ext cx="8106310" cy="172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Riposte aux </a:t>
            </a:r>
            <a:r>
              <a:rPr lang="en-US" dirty="0" err="1"/>
              <a:t>épidemie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 </a:t>
            </a:r>
            <a:r>
              <a:rPr lang="en-US" dirty="0" err="1"/>
              <a:t>rougeole</a:t>
            </a:r>
            <a:br>
              <a:rPr lang="en-US" dirty="0"/>
            </a:br>
            <a:r>
              <a:rPr lang="en-US" sz="2400" dirty="0"/>
              <a:t>Réunion </a:t>
            </a:r>
            <a:r>
              <a:rPr lang="en-US" sz="2400" dirty="0" err="1"/>
              <a:t>Directeurs</a:t>
            </a:r>
            <a:r>
              <a:rPr lang="en-US" sz="2400" dirty="0"/>
              <a:t> PEV Afrique Centrale 2024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27DA0-3FF4-F66C-8FD9-947E597EE62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2359" t="18508" r="36882" b="1262"/>
          <a:stretch/>
        </p:blipFill>
        <p:spPr>
          <a:xfrm>
            <a:off x="8106310" y="1511884"/>
            <a:ext cx="3750068" cy="5196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1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32E7-6F51-4672-F0D0-5E218448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5" y="307920"/>
            <a:ext cx="11082528" cy="731520"/>
          </a:xfrm>
        </p:spPr>
        <p:txBody>
          <a:bodyPr>
            <a:noAutofit/>
          </a:bodyPr>
          <a:lstStyle/>
          <a:p>
            <a:r>
              <a:rPr lang="fr-FR" sz="3000" dirty="0"/>
              <a:t>Financement des mesures de prévention et de maîtrise des flambées de rougeole 1/3: </a:t>
            </a:r>
            <a:br>
              <a:rPr lang="fr-FR" sz="3000" dirty="0"/>
            </a:br>
            <a:r>
              <a:rPr lang="fr-FR" dirty="0"/>
              <a:t>Fonds d’intervention en cas d’épidémie </a:t>
            </a:r>
            <a:r>
              <a:rPr lang="en-US" dirty="0"/>
              <a:t>(M&amp;RP-ORF)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011A4-C70F-007F-2FA6-1AD077891CFC}"/>
              </a:ext>
            </a:extLst>
          </p:cNvPr>
          <p:cNvSpPr txBox="1"/>
          <p:nvPr/>
        </p:nvSpPr>
        <p:spPr>
          <a:xfrm>
            <a:off x="554735" y="1362785"/>
            <a:ext cx="11258037" cy="501675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CH" sz="1600" b="1" dirty="0"/>
              <a:t>Historique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Depuis 2012 financement de vaccins et des coûts opérationnels de la vaccination en cas d’épidémie (VCE) de rougeole, </a:t>
            </a:r>
            <a:r>
              <a:rPr lang="fr-CH" sz="1600" dirty="0" err="1"/>
              <a:t>Gavi</a:t>
            </a:r>
            <a:r>
              <a:rPr lang="fr-CH" sz="1600" dirty="0"/>
              <a:t> soutenant les pays éligibles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Les pays non éligibles au soutien de </a:t>
            </a:r>
            <a:r>
              <a:rPr lang="fr-CH" sz="1600" dirty="0" err="1"/>
              <a:t>Gavi</a:t>
            </a:r>
            <a:r>
              <a:rPr lang="fr-CH" sz="1600" dirty="0"/>
              <a:t> peuvent suivre les mêmes directives énoncées dans ce document pour solliciter des sources de financement limitées différentes de </a:t>
            </a:r>
            <a:r>
              <a:rPr lang="fr-CH" sz="1600" dirty="0" err="1"/>
              <a:t>Gavi</a:t>
            </a:r>
            <a:r>
              <a:rPr lang="fr-CH" sz="1600" dirty="0"/>
              <a:t> (UNF, principalement visant sur les pays MIC)</a:t>
            </a:r>
          </a:p>
          <a:p>
            <a:endParaRPr lang="fr-CH" sz="1600" b="1" dirty="0"/>
          </a:p>
          <a:p>
            <a:r>
              <a:rPr lang="fr-CH" sz="1600" b="1" dirty="0"/>
              <a:t>Admissibilité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Tous les pays admissibles au soutien de </a:t>
            </a:r>
            <a:r>
              <a:rPr lang="fr-CH" sz="1600" dirty="0" err="1"/>
              <a:t>Gavi</a:t>
            </a:r>
            <a:r>
              <a:rPr lang="fr-CH" sz="1600" dirty="0"/>
              <a:t> qui sont confrontés à une épidémie de rougeole confirmée en laboratoire d’importance pour la santé publique ET qui ne peuvent pas riposter assez rapidement à l’épidémie avec un financement national (par exemple, des fonds nationaux de riposte à une épidémie ou un financement de donateurs) peuvent solliciter le soutien de l’ORF pour la riposte à l’épidémie.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M</a:t>
            </a:r>
            <a:r>
              <a:rPr lang="fr-CH" sz="1600"/>
              <a:t>&amp;RP (</a:t>
            </a:r>
            <a:r>
              <a:rPr lang="fr-CH" sz="1600" dirty="0"/>
              <a:t>groupe de travail épidémies) examinera également les demandes des pays non éligibles au soutien de </a:t>
            </a:r>
            <a:r>
              <a:rPr lang="fr-CH" sz="1600" dirty="0" err="1"/>
              <a:t>Gavi</a:t>
            </a:r>
            <a:r>
              <a:rPr lang="fr-CH" sz="1600" dirty="0"/>
              <a:t> qui sont confrontés à une épidémie de rougeole confirmée en laboratoire d’importance pour la santé publique ET qui ne peuvent pas riposter assez rapidement à l’épidémie avec un financement national pour une assistance technique dans le cadre de l’étude de l’épidémie et de la riposte vaccinale en fonction de la disponibilité du financement du M&amp;RP à partir de sources externes à </a:t>
            </a:r>
            <a:r>
              <a:rPr lang="fr-CH" sz="1600" dirty="0" err="1"/>
              <a:t>Gavi</a:t>
            </a:r>
            <a:r>
              <a:rPr lang="fr-CH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600" dirty="0"/>
          </a:p>
          <a:p>
            <a:r>
              <a:rPr lang="fr-CH" sz="1600" b="1" dirty="0"/>
              <a:t>Demande de financement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600" dirty="0"/>
              <a:t>Une lettre officielle 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600" dirty="0"/>
              <a:t>Formulaire de demande de financement pour la riposte aux épidémies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DA7A6-709C-8D3F-3AA5-D8A3915240B5}"/>
              </a:ext>
            </a:extLst>
          </p:cNvPr>
          <p:cNvSpPr txBox="1"/>
          <p:nvPr/>
        </p:nvSpPr>
        <p:spPr>
          <a:xfrm>
            <a:off x="788650" y="6595347"/>
            <a:ext cx="6092456" cy="1701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900" b="1" i="1" dirty="0" err="1">
                <a:solidFill>
                  <a:schemeClr val="bg1"/>
                </a:solidFill>
              </a:rPr>
              <a:t>Procédures</a:t>
            </a:r>
            <a:r>
              <a:rPr lang="en-US" sz="900" b="1" i="1" dirty="0">
                <a:solidFill>
                  <a:schemeClr val="bg1"/>
                </a:solidFill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</a:rPr>
              <a:t>opérationnelles</a:t>
            </a:r>
            <a:r>
              <a:rPr lang="en-US" sz="900" b="1" i="1" dirty="0">
                <a:solidFill>
                  <a:schemeClr val="bg1"/>
                </a:solidFill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</a:rPr>
              <a:t>normalisées</a:t>
            </a:r>
            <a:r>
              <a:rPr lang="en-US" sz="900" b="1" i="1" dirty="0">
                <a:solidFill>
                  <a:schemeClr val="bg1"/>
                </a:solidFill>
              </a:rPr>
              <a:t> </a:t>
            </a:r>
            <a:r>
              <a:rPr lang="en-US" sz="900" i="1" dirty="0">
                <a:solidFill>
                  <a:schemeClr val="bg1"/>
                </a:solidFill>
              </a:rPr>
              <a:t>https://</a:t>
            </a:r>
            <a:r>
              <a:rPr lang="en-US" sz="900" i="1" dirty="0" err="1">
                <a:solidFill>
                  <a:schemeClr val="bg1"/>
                </a:solidFill>
              </a:rPr>
              <a:t>measlesrubellapartnership.org</a:t>
            </a:r>
            <a:r>
              <a:rPr lang="en-US" sz="900" i="1" dirty="0">
                <a:solidFill>
                  <a:schemeClr val="bg1"/>
                </a:solidFill>
              </a:rPr>
              <a:t>/resources/outbreaks/outbreak-response-fund/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102B8-34AD-D769-589F-A13B06062E08}"/>
              </a:ext>
            </a:extLst>
          </p:cNvPr>
          <p:cNvSpPr txBox="1"/>
          <p:nvPr/>
        </p:nvSpPr>
        <p:spPr>
          <a:xfrm>
            <a:off x="212651" y="4805916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pic>
        <p:nvPicPr>
          <p:cNvPr id="1026" name="Picture 2" descr="Measles &amp; Rubella Partnership Logo">
            <a:extLst>
              <a:ext uri="{FF2B5EF4-FFF2-40B4-BE49-F238E27FC236}">
                <a16:creationId xmlns:a16="http://schemas.microsoft.com/office/drawing/2014/main" id="{FC055B1F-ECDE-E64B-18B9-666C6704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93" y="5458745"/>
            <a:ext cx="25717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528C-294B-80A4-3040-5BDE6623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5" y="0"/>
            <a:ext cx="11082528" cy="731520"/>
          </a:xfrm>
        </p:spPr>
        <p:txBody>
          <a:bodyPr/>
          <a:lstStyle/>
          <a:p>
            <a:br>
              <a:rPr lang="en-US" dirty="0">
                <a:highlight>
                  <a:srgbClr val="FFFF00"/>
                </a:highlight>
              </a:rPr>
            </a:br>
            <a:r>
              <a:rPr lang="fr-FR" sz="3000" dirty="0"/>
              <a:t>Financement des mesures de prévention et de maîtrise des flambées de rougeole 2/3: United Nations </a:t>
            </a:r>
            <a:r>
              <a:rPr lang="fr-FR" sz="3000" dirty="0" err="1"/>
              <a:t>Foundation</a:t>
            </a:r>
            <a:endParaRPr lang="en-US" sz="30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9D4B1E64-A10C-480D-B904-CF87C8BFA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03564"/>
              </p:ext>
            </p:extLst>
          </p:nvPr>
        </p:nvGraphicFramePr>
        <p:xfrm>
          <a:off x="938193" y="1270893"/>
          <a:ext cx="8618762" cy="5053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788">
                  <a:extLst>
                    <a:ext uri="{9D8B030D-6E8A-4147-A177-3AD203B41FA5}">
                      <a16:colId xmlns:a16="http://schemas.microsoft.com/office/drawing/2014/main" val="1369404724"/>
                    </a:ext>
                  </a:extLst>
                </a:gridCol>
                <a:gridCol w="1877285">
                  <a:extLst>
                    <a:ext uri="{9D8B030D-6E8A-4147-A177-3AD203B41FA5}">
                      <a16:colId xmlns:a16="http://schemas.microsoft.com/office/drawing/2014/main" val="808400863"/>
                    </a:ext>
                  </a:extLst>
                </a:gridCol>
                <a:gridCol w="3441689">
                  <a:extLst>
                    <a:ext uri="{9D8B030D-6E8A-4147-A177-3AD203B41FA5}">
                      <a16:colId xmlns:a16="http://schemas.microsoft.com/office/drawing/2014/main" val="2784267480"/>
                    </a:ext>
                  </a:extLst>
                </a:gridCol>
              </a:tblGrid>
              <a:tr h="1094610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Source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Pays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49880"/>
                  </a:ext>
                </a:extLst>
              </a:tr>
              <a:tr h="727998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ELMA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Cameroun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180,000</a:t>
                      </a:r>
                      <a:endParaRPr lang="en-US" sz="2400" dirty="0">
                        <a:effectLst/>
                        <a:latin typeface="+mn-lt"/>
                        <a:ea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819478"/>
                  </a:ext>
                </a:extLst>
              </a:tr>
              <a:tr h="762029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ELMA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144,000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96923"/>
                  </a:ext>
                </a:extLst>
              </a:tr>
              <a:tr h="710771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UNF Phase 21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Gabon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8,307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841821"/>
                  </a:ext>
                </a:extLst>
              </a:tr>
              <a:tr h="710771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UNF Phase 21 / Takeda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Tchad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80552"/>
                  </a:ext>
                </a:extLst>
              </a:tr>
              <a:tr h="710771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UNF Phase 21 / </a:t>
                      </a:r>
                    </a:p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Takeda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Cameroun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19,549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95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5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DC94C9CD-AB50-4E25-896B-5CF3331206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DC94C9CD-AB50-4E25-896B-5CF333120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469C3889-F0BE-496D-880E-5B3B3758E3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77692"/>
            <a:ext cx="11082528" cy="9233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SzPct val="100000"/>
              <a:tabLst/>
              <a:defRPr/>
            </a:pPr>
            <a:r>
              <a:rPr lang="fr-FR" sz="3000" dirty="0"/>
              <a:t>Financement des mesures de prévention et de maîtrise des flambées de rougeole 3/3: </a:t>
            </a:r>
            <a:r>
              <a:rPr lang="en-US" sz="3000" dirty="0"/>
              <a:t>2024 – 2025 </a:t>
            </a:r>
            <a:r>
              <a:rPr lang="en-US" sz="3000" dirty="0" err="1"/>
              <a:t>STOPers</a:t>
            </a:r>
            <a:r>
              <a:rPr lang="en-US" sz="3000" dirty="0"/>
              <a:t>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DFECD-164C-84C2-B8A3-936C0DB9298D}"/>
              </a:ext>
            </a:extLst>
          </p:cNvPr>
          <p:cNvSpPr txBox="1"/>
          <p:nvPr/>
        </p:nvSpPr>
        <p:spPr>
          <a:xfrm>
            <a:off x="485910" y="1203232"/>
            <a:ext cx="10853999" cy="83099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STOPers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fournissent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assistance technique pour la mise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œuvre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 Plan de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réponse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stratégique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aux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flambées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rougeole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(MOSRP) 2021-2023.</a:t>
            </a:r>
            <a:endParaRPr lang="en-US" sz="2400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121E5E-74AF-91C5-9EA5-AE651F9D1C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6" t="33492" r="8548" b="8671"/>
          <a:stretch/>
        </p:blipFill>
        <p:spPr>
          <a:xfrm>
            <a:off x="554736" y="2659226"/>
            <a:ext cx="7646554" cy="25873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F57C23F-A17D-24FB-FA10-FBA98B8FD77D}"/>
              </a:ext>
            </a:extLst>
          </p:cNvPr>
          <p:cNvSpPr txBox="1"/>
          <p:nvPr/>
        </p:nvSpPr>
        <p:spPr>
          <a:xfrm>
            <a:off x="8406581" y="2747717"/>
            <a:ext cx="3647767" cy="2587332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800" dirty="0"/>
              <a:t>Angola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Gabon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Guinée Equatoriale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RCA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RDC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Tchad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2316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White"/>
  <p:tag name="SHP_MARVIN_VG_TB_SLIDE_IDENTIFIER" val="b92e4879ba8d0da3c7699e4b3349efd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RK6MJhP8Q6OvrP5BOdY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r8WAgv0cG5g7IkN2Knt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White">
  <a:themeElements>
    <a:clrScheme name="Scheme1">
      <a:dk1>
        <a:srgbClr val="000066"/>
      </a:dk1>
      <a:lt1>
        <a:srgbClr val="FFFFFF"/>
      </a:lt1>
      <a:dk2>
        <a:srgbClr val="FFFFFF"/>
      </a:dk2>
      <a:lt2>
        <a:srgbClr val="FFFFFF"/>
      </a:lt2>
      <a:accent1>
        <a:srgbClr val="000066"/>
      </a:accent1>
      <a:accent2>
        <a:srgbClr val="53ACE3"/>
      </a:accent2>
      <a:accent3>
        <a:srgbClr val="1E7FB8"/>
      </a:accent3>
      <a:accent4>
        <a:srgbClr val="A2D2F0"/>
      </a:accent4>
      <a:accent5>
        <a:srgbClr val="D86422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66"/>
        </a:dk1>
        <a:lt1>
          <a:srgbClr val="FFFFFF"/>
        </a:lt1>
        <a:dk2>
          <a:srgbClr val="FFFFFF"/>
        </a:dk2>
        <a:lt2>
          <a:srgbClr val="FFFFFF"/>
        </a:lt2>
        <a:accent1>
          <a:srgbClr val="000066"/>
        </a:accent1>
        <a:accent2>
          <a:srgbClr val="53ACE3"/>
        </a:accent2>
        <a:accent3>
          <a:srgbClr val="1E7FB8"/>
        </a:accent3>
        <a:accent4>
          <a:srgbClr val="A2D2F0"/>
        </a:accent4>
        <a:accent5>
          <a:srgbClr val="D86422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FBDF53"/>
    </a:custClr>
    <a:custClr name="Custom Color7">
      <a:srgbClr val="20313B"/>
    </a:custClr>
  </a:custClrLst>
  <a:extLst>
    <a:ext uri="{05A4C25C-085E-4340-85A3-A5531E510DB2}">
      <thm15:themeFamily xmlns:thm15="http://schemas.microsoft.com/office/thememl/2012/main" name="WHO Template" id="{CFABA306-933C-4E6F-8C88-FCB9328AE916}" vid="{13A16DDB-7135-4C00-9DA2-3F271ABB4368}"/>
    </a:ext>
  </a:extLst>
</a:theme>
</file>

<file path=ppt/theme/theme2.xml><?xml version="1.0" encoding="utf-8"?>
<a:theme xmlns:a="http://schemas.openxmlformats.org/drawingml/2006/main" name="4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450</Words>
  <Application>Microsoft Office PowerPoint</Application>
  <PresentationFormat>Widescreen</PresentationFormat>
  <Paragraphs>57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</vt:lpstr>
      <vt:lpstr>Arial</vt:lpstr>
      <vt:lpstr>Calibri</vt:lpstr>
      <vt:lpstr>Ebrima</vt:lpstr>
      <vt:lpstr>Segoe UI</vt:lpstr>
      <vt:lpstr>Times New Roman</vt:lpstr>
      <vt:lpstr>Wingdings</vt:lpstr>
      <vt:lpstr>White</vt:lpstr>
      <vt:lpstr>4_Office Theme</vt:lpstr>
      <vt:lpstr>think-cell Slide</vt:lpstr>
      <vt:lpstr>Riposte aux épidemie  de rougeole Réunion Directeurs PEV Afrique Centrale 2024</vt:lpstr>
      <vt:lpstr>Financement des mesures de prévention et de maîtrise des flambées de rougeole 1/3:  Fonds d’intervention en cas d’épidémie (M&amp;RP-ORF)</vt:lpstr>
      <vt:lpstr> Financement des mesures de prévention et de maîtrise des flambées de rougeole 2/3: United Nations Foundation</vt:lpstr>
      <vt:lpstr>Financement des mesures de prévention et de maîtrise des flambées de rougeole 3/3: 2024 – 2025 STOPers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Outbreak Response EPI Managers’ Meeting</dc:title>
  <dc:creator>Lama Gaafar (Intern)</dc:creator>
  <cp:lastModifiedBy>WIMMER, Alice</cp:lastModifiedBy>
  <cp:revision>10</cp:revision>
  <dcterms:created xsi:type="dcterms:W3CDTF">2024-09-01T23:21:58Z</dcterms:created>
  <dcterms:modified xsi:type="dcterms:W3CDTF">2024-09-10T22:36:31Z</dcterms:modified>
</cp:coreProperties>
</file>